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B4818-FAD0-4524-A3AC-16DA67EF6EE5}" type="datetimeFigureOut">
              <a:rPr lang="sr-Latn-CS" smtClean="0"/>
              <a:pPr/>
              <a:t>3.11.2011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A6998-D7EC-4469-9E76-05844C85BA6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B4818-FAD0-4524-A3AC-16DA67EF6EE5}" type="datetimeFigureOut">
              <a:rPr lang="sr-Latn-CS" smtClean="0"/>
              <a:pPr/>
              <a:t>3.11.2011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A6998-D7EC-4469-9E76-05844C85BA6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B4818-FAD0-4524-A3AC-16DA67EF6EE5}" type="datetimeFigureOut">
              <a:rPr lang="sr-Latn-CS" smtClean="0"/>
              <a:pPr/>
              <a:t>3.11.2011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A6998-D7EC-4469-9E76-05844C85BA6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B4818-FAD0-4524-A3AC-16DA67EF6EE5}" type="datetimeFigureOut">
              <a:rPr lang="sr-Latn-CS" smtClean="0"/>
              <a:pPr/>
              <a:t>3.11.2011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A6998-D7EC-4469-9E76-05844C85BA6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B4818-FAD0-4524-A3AC-16DA67EF6EE5}" type="datetimeFigureOut">
              <a:rPr lang="sr-Latn-CS" smtClean="0"/>
              <a:pPr/>
              <a:t>3.11.2011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A6998-D7EC-4469-9E76-05844C85BA6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B4818-FAD0-4524-A3AC-16DA67EF6EE5}" type="datetimeFigureOut">
              <a:rPr lang="sr-Latn-CS" smtClean="0"/>
              <a:pPr/>
              <a:t>3.11.2011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A6998-D7EC-4469-9E76-05844C85BA6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B4818-FAD0-4524-A3AC-16DA67EF6EE5}" type="datetimeFigureOut">
              <a:rPr lang="sr-Latn-CS" smtClean="0"/>
              <a:pPr/>
              <a:t>3.11.2011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A6998-D7EC-4469-9E76-05844C85BA6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B4818-FAD0-4524-A3AC-16DA67EF6EE5}" type="datetimeFigureOut">
              <a:rPr lang="sr-Latn-CS" smtClean="0"/>
              <a:pPr/>
              <a:t>3.11.2011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A6998-D7EC-4469-9E76-05844C85BA6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B4818-FAD0-4524-A3AC-16DA67EF6EE5}" type="datetimeFigureOut">
              <a:rPr lang="sr-Latn-CS" smtClean="0"/>
              <a:pPr/>
              <a:t>3.11.2011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A6998-D7EC-4469-9E76-05844C85BA6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B4818-FAD0-4524-A3AC-16DA67EF6EE5}" type="datetimeFigureOut">
              <a:rPr lang="sr-Latn-CS" smtClean="0"/>
              <a:pPr/>
              <a:t>3.11.2011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A6998-D7EC-4469-9E76-05844C85BA6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B4818-FAD0-4524-A3AC-16DA67EF6EE5}" type="datetimeFigureOut">
              <a:rPr lang="sr-Latn-CS" smtClean="0"/>
              <a:pPr/>
              <a:t>3.11.2011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A6998-D7EC-4469-9E76-05844C85BA6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B4818-FAD0-4524-A3AC-16DA67EF6EE5}" type="datetimeFigureOut">
              <a:rPr lang="sr-Latn-CS" smtClean="0"/>
              <a:pPr/>
              <a:t>3.11.2011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A6998-D7EC-4469-9E76-05844C85BA64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32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hr-HR" sz="4900" b="1" dirty="0" smtClean="0"/>
              <a:t>Wüstenrot Stambena Štedionica d.d</a:t>
            </a:r>
            <a:r>
              <a:rPr lang="hr-HR" dirty="0" smtClean="0"/>
              <a:t>.</a:t>
            </a:r>
            <a:endParaRPr lang="hr-HR" dirty="0"/>
          </a:p>
        </p:txBody>
      </p:sp>
      <p:pic>
        <p:nvPicPr>
          <p:cNvPr id="5" name="Content Placeholder 4" descr="lions_logo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228600"/>
            <a:ext cx="3581400" cy="1073685"/>
          </a:xfrm>
        </p:spPr>
      </p:pic>
      <p:pic>
        <p:nvPicPr>
          <p:cNvPr id="2050" name="Picture 2" descr="C:\Users\Administrator\Desktop\imgLogoWuestenrot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5638800"/>
            <a:ext cx="3391337" cy="83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UTJECAJ POSLOVANJA STAMBENIH ŠTEDIONICA NA DRŽAVNI PRORAČUN</a:t>
            </a:r>
            <a:endParaRPr lang="hr-HR" b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 smtClean="0"/>
              <a:t>Izravni efekti kroz poreze </a:t>
            </a:r>
          </a:p>
          <a:p>
            <a:r>
              <a:rPr lang="hr-HR" dirty="0" smtClean="0"/>
              <a:t>Neizravni efekti kroz povećanje zaposlenosti,potrošnja građevinskog materijala i opreme(hrvatski proizvodi),zaštita socijalnog standarda</a:t>
            </a:r>
          </a:p>
          <a:p>
            <a:r>
              <a:rPr lang="hr-HR" dirty="0" smtClean="0"/>
              <a:t>Isplaćen DPS za 2009. godinu – 200 milijuna kuna</a:t>
            </a:r>
          </a:p>
          <a:p>
            <a:r>
              <a:rPr lang="hr-HR" dirty="0" smtClean="0"/>
              <a:t>Kroz izravne i neizravne efekte u državni proračun vraćeno je tijekom 2010. godine 450 milijuna kuna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WÜSTENROT STAMBENA ŠTEDNJA - Karakteristike</a:t>
            </a: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hr-HR" sz="2400" dirty="0" smtClean="0"/>
              <a:t>Nakon 5 godina štednje – slobodno raspolaganje sredstvima</a:t>
            </a:r>
          </a:p>
          <a:p>
            <a:r>
              <a:rPr lang="hr-HR" sz="2400" dirty="0" smtClean="0"/>
              <a:t>U bilo kojem trenutku mogućnost stambenog kredita sa fiksnom kamatom</a:t>
            </a:r>
          </a:p>
          <a:p>
            <a:r>
              <a:rPr lang="hr-HR" sz="2400" dirty="0" smtClean="0"/>
              <a:t>Godišnja kamatna stopa na štednju 2 %</a:t>
            </a:r>
          </a:p>
          <a:p>
            <a:r>
              <a:rPr lang="hr-HR" sz="2400" dirty="0" smtClean="0"/>
              <a:t>Državni poticaj u visini 15 % od godišnjeg uloga a maksimalno 750 kn po osobi godišnje</a:t>
            </a:r>
          </a:p>
          <a:p>
            <a:r>
              <a:rPr lang="hr-HR" sz="2400" dirty="0" smtClean="0"/>
              <a:t>O dinamici uplata odlučuje štediša(fleksibilnost)</a:t>
            </a:r>
          </a:p>
          <a:p>
            <a:r>
              <a:rPr lang="hr-HR" sz="2400" dirty="0" smtClean="0"/>
              <a:t>Uplate mogu biti mjesečne,kvartalne,godišnje i jednokratne</a:t>
            </a:r>
          </a:p>
          <a:p>
            <a:r>
              <a:rPr lang="hr-HR" sz="2400" dirty="0" smtClean="0"/>
              <a:t>Uplate se mogu vršiti internet bankarstvom,uplatnicom i trajnim nalogom</a:t>
            </a:r>
          </a:p>
          <a:p>
            <a:r>
              <a:rPr lang="hr-HR" sz="2400" dirty="0" smtClean="0"/>
              <a:t>Sigurnost uloga(sredstva štediša osigurana kod DAB – e do 400. 000 kn)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62050"/>
          </a:xfrm>
        </p:spPr>
        <p:txBody>
          <a:bodyPr>
            <a:noAutofit/>
          </a:bodyPr>
          <a:lstStyle/>
          <a:p>
            <a:pPr algn="ctr"/>
            <a:r>
              <a:rPr lang="hr-HR" sz="4800" dirty="0" smtClean="0"/>
              <a:t>PONUDA ZA ČLANOVE LIONSA</a:t>
            </a:r>
            <a:endParaRPr lang="hr-HR" sz="4800" dirty="0"/>
          </a:p>
        </p:txBody>
      </p:sp>
      <p:pic>
        <p:nvPicPr>
          <p:cNvPr id="7" name="Content Placeholder 6" descr="lions_logo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1587" y="2504281"/>
            <a:ext cx="4638675" cy="1390650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Ugovor o stambenoj štednji na 5 god sa godišnjom uplatom od 5000 kn i kamatom od 8 % u 1. god štednje(ulazna naknada od 100 eura)</a:t>
            </a:r>
            <a:endParaRPr lang="hr-H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295400" y="2590800"/>
          <a:ext cx="6705600" cy="361188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352800"/>
                <a:gridCol w="3352800"/>
              </a:tblGrid>
              <a:tr h="71628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</a:rPr>
                        <a:t>  - UKUPNE UPLATE TIJEKOM 60 MJESECI</a:t>
                      </a:r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tx1"/>
                          </a:solidFill>
                        </a:rPr>
                        <a:t>- 30.000 KN</a:t>
                      </a:r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71628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- OSTVARENE KAMATE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+ 1875</a:t>
                      </a:r>
                      <a:r>
                        <a:rPr lang="hr-HR" baseline="0" dirty="0" smtClean="0"/>
                        <a:t> KN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71628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PRIPISANI DRŽAVNI POTICAJI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+ 4500 KN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746762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NAKNADA ZA SKLAPANJE UGOVORA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-</a:t>
                      </a:r>
                      <a:r>
                        <a:rPr lang="hr-HR" baseline="0" dirty="0" smtClean="0"/>
                        <a:t> 750 KN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71628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bg1"/>
                          </a:solidFill>
                        </a:rPr>
                        <a:t>RASPOLOŽIVI</a:t>
                      </a:r>
                      <a:r>
                        <a:rPr lang="hr-HR" baseline="0" dirty="0" smtClean="0">
                          <a:solidFill>
                            <a:schemeClr val="bg1"/>
                          </a:solidFill>
                        </a:rPr>
                        <a:t> IZNOS NAKON 60 MJESECI</a:t>
                      </a:r>
                      <a:endParaRPr lang="hr-H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>
                          <a:solidFill>
                            <a:schemeClr val="bg1"/>
                          </a:solidFill>
                        </a:rPr>
                        <a:t>35.625</a:t>
                      </a:r>
                      <a:r>
                        <a:rPr lang="hr-HR" baseline="0" dirty="0" smtClean="0">
                          <a:solidFill>
                            <a:schemeClr val="bg1"/>
                          </a:solidFill>
                        </a:rPr>
                        <a:t> KN</a:t>
                      </a:r>
                      <a:endParaRPr lang="hr-H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304801"/>
            <a:ext cx="8915400" cy="2057400"/>
          </a:xfrm>
        </p:spPr>
        <p:txBody>
          <a:bodyPr>
            <a:normAutofit lnSpcReduction="10000"/>
          </a:bodyPr>
          <a:lstStyle/>
          <a:p>
            <a:r>
              <a:rPr lang="hr-HR" sz="2400" b="1" dirty="0" smtClean="0"/>
              <a:t>PRIMJER GODIŠNJE UPLATE OD 5000 KN</a:t>
            </a:r>
          </a:p>
          <a:p>
            <a:r>
              <a:rPr lang="hr-HR" sz="2400" b="1" dirty="0" smtClean="0"/>
              <a:t>(8 % kamata na štednju u prvoj godini)</a:t>
            </a:r>
            <a:endParaRPr lang="hr-HR" sz="2400" dirty="0" smtClean="0"/>
          </a:p>
          <a:p>
            <a:r>
              <a:rPr lang="hr-HR" sz="2400" dirty="0" smtClean="0"/>
              <a:t>VREMENSKI PERIOD – 60 MJESECI</a:t>
            </a:r>
          </a:p>
          <a:p>
            <a:r>
              <a:rPr lang="hr-HR" sz="2400" dirty="0" smtClean="0"/>
              <a:t>BROJ GODIŠNJIH UPLATA OD 5000 KN – 6 (osnovica za dobivanje DPS – a se izračunava na osnovu uplate između 01.01. i 31.12. svake godine</a:t>
            </a:r>
            <a:r>
              <a:rPr lang="hr-HR" sz="2400" b="1" dirty="0" smtClean="0"/>
              <a:t> </a:t>
            </a:r>
            <a:endParaRPr lang="hr-H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305800" cy="1162050"/>
          </a:xfrm>
        </p:spPr>
        <p:txBody>
          <a:bodyPr>
            <a:noAutofit/>
          </a:bodyPr>
          <a:lstStyle/>
          <a:p>
            <a:pPr algn="ctr"/>
            <a:r>
              <a:rPr lang="hr-HR" sz="4400" dirty="0" smtClean="0"/>
              <a:t>DONACIJA WÜSTENROTA LIONSU</a:t>
            </a:r>
            <a:endParaRPr lang="hr-HR" sz="4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371600" y="3886200"/>
          <a:ext cx="5797550" cy="251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8775"/>
                <a:gridCol w="2898775"/>
              </a:tblGrid>
              <a:tr h="647700">
                <a:tc>
                  <a:txBody>
                    <a:bodyPr/>
                    <a:lstStyle/>
                    <a:p>
                      <a:r>
                        <a:rPr lang="hr-HR" sz="1800" dirty="0" smtClean="0"/>
                        <a:t>Broj sklopljenih ugovora do 30.06.2012.</a:t>
                      </a:r>
                      <a:endParaRPr lang="hr-HR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Visina donacije po ugovoru o stambenoj štednji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hr-HR" sz="2400" baseline="0" dirty="0" smtClean="0">
                          <a:solidFill>
                            <a:schemeClr val="bg2"/>
                          </a:solidFill>
                        </a:rPr>
                        <a:t>0 - 300</a:t>
                      </a:r>
                      <a:endParaRPr lang="hr-HR" sz="24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>
                          <a:solidFill>
                            <a:schemeClr val="bg2"/>
                          </a:solidFill>
                        </a:rPr>
                        <a:t>5</a:t>
                      </a:r>
                      <a:r>
                        <a:rPr lang="hr-HR" sz="2400" baseline="0" dirty="0" smtClean="0">
                          <a:solidFill>
                            <a:schemeClr val="bg2"/>
                          </a:solidFill>
                        </a:rPr>
                        <a:t> eura</a:t>
                      </a:r>
                      <a:endParaRPr lang="hr-HR" sz="24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>
                          <a:solidFill>
                            <a:schemeClr val="bg2"/>
                          </a:solidFill>
                        </a:rPr>
                        <a:t>300 - 900</a:t>
                      </a:r>
                      <a:endParaRPr lang="hr-HR" sz="24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>
                          <a:solidFill>
                            <a:schemeClr val="bg2"/>
                          </a:solidFill>
                        </a:rPr>
                        <a:t>7 eura</a:t>
                      </a:r>
                      <a:endParaRPr lang="hr-HR" sz="24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>
                          <a:solidFill>
                            <a:schemeClr val="bg2"/>
                          </a:solidFill>
                        </a:rPr>
                        <a:t>901</a:t>
                      </a:r>
                      <a:r>
                        <a:rPr lang="hr-HR" sz="2400" baseline="0" dirty="0" smtClean="0">
                          <a:solidFill>
                            <a:schemeClr val="bg2"/>
                          </a:solidFill>
                        </a:rPr>
                        <a:t> -</a:t>
                      </a:r>
                      <a:endParaRPr lang="hr-HR" sz="24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>
                          <a:solidFill>
                            <a:schemeClr val="bg2"/>
                          </a:solidFill>
                        </a:rPr>
                        <a:t>10 eura</a:t>
                      </a:r>
                      <a:endParaRPr lang="hr-HR" sz="24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7924800" cy="2222500"/>
          </a:xfrm>
        </p:spPr>
        <p:txBody>
          <a:bodyPr>
            <a:normAutofit/>
          </a:bodyPr>
          <a:lstStyle/>
          <a:p>
            <a:r>
              <a:rPr lang="hr-HR" sz="2400" dirty="0" smtClean="0"/>
              <a:t>Wüstenrot stambena štedionica će zaključno sa 30.06.2012. uplatiti donaciju Lions – Hrvatska sukladno količini ugovora koji sklope članovi i simpatizeri Lionsa i to u sljedećem iznosu:</a:t>
            </a:r>
            <a:endParaRPr lang="hr-H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imgLogoWuestenrot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304800"/>
            <a:ext cx="3129441" cy="1043147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7696199" cy="3365500"/>
          </a:xfrm>
        </p:spPr>
        <p:txBody>
          <a:bodyPr>
            <a:normAutofit/>
          </a:bodyPr>
          <a:lstStyle/>
          <a:p>
            <a:pPr algn="ctr"/>
            <a:r>
              <a:rPr lang="hr-HR" sz="3200" dirty="0" smtClean="0"/>
              <a:t>KONTAKTI U WSŠ</a:t>
            </a:r>
          </a:p>
          <a:p>
            <a:r>
              <a:rPr lang="hr-HR" sz="2400" b="1" i="1" dirty="0" smtClean="0"/>
              <a:t>Danijela Putnik </a:t>
            </a:r>
            <a:r>
              <a:rPr lang="hr-HR" sz="2400" dirty="0" smtClean="0"/>
              <a:t>– koordinator Lionsa i WSŠ</a:t>
            </a:r>
          </a:p>
          <a:p>
            <a:r>
              <a:rPr lang="hr-HR" sz="2400" dirty="0" smtClean="0"/>
              <a:t>E-mail: </a:t>
            </a:r>
            <a:r>
              <a:rPr lang="hr-HR" sz="2400" dirty="0" err="1" smtClean="0"/>
              <a:t>danijela.putnik</a:t>
            </a:r>
            <a:r>
              <a:rPr lang="hr-HR" sz="2400" dirty="0" smtClean="0"/>
              <a:t>@</a:t>
            </a:r>
            <a:r>
              <a:rPr lang="hr-HR" sz="2400" dirty="0" err="1" smtClean="0"/>
              <a:t>pu.t</a:t>
            </a:r>
            <a:r>
              <a:rPr lang="hr-HR" sz="2400" dirty="0" smtClean="0"/>
              <a:t>-</a:t>
            </a:r>
            <a:r>
              <a:rPr lang="hr-HR" sz="2400" dirty="0" err="1" smtClean="0"/>
              <a:t>com.hr</a:t>
            </a:r>
            <a:endParaRPr lang="hr-HR" sz="2400" dirty="0" smtClean="0"/>
          </a:p>
          <a:p>
            <a:r>
              <a:rPr lang="hr-HR" sz="2400" b="1" i="1" dirty="0" smtClean="0"/>
              <a:t>Bernard Fabris </a:t>
            </a:r>
            <a:r>
              <a:rPr lang="hr-HR" sz="2400" dirty="0" smtClean="0"/>
              <a:t>– manager poslovne jedinice Istra u WSŠ</a:t>
            </a:r>
          </a:p>
          <a:p>
            <a:r>
              <a:rPr lang="hr-HR" sz="2400" dirty="0" smtClean="0"/>
              <a:t>Mob:098 486 833</a:t>
            </a:r>
          </a:p>
          <a:p>
            <a:r>
              <a:rPr lang="hr-HR" sz="2400" dirty="0" smtClean="0"/>
              <a:t>E – mail:  istra@wuestenrot.hr</a:t>
            </a:r>
          </a:p>
          <a:p>
            <a:r>
              <a:rPr lang="hr-HR" sz="2400" dirty="0" smtClean="0"/>
              <a:t> </a:t>
            </a:r>
          </a:p>
        </p:txBody>
      </p:sp>
      <p:pic>
        <p:nvPicPr>
          <p:cNvPr id="6" name="Picture 5" descr="lions_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05325" y="4953000"/>
            <a:ext cx="4638675" cy="1390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Sadržaj</a:t>
            </a: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sz="1800" dirty="0" smtClean="0"/>
              <a:t>1. WSŠ – Povijest</a:t>
            </a:r>
          </a:p>
          <a:p>
            <a:pPr>
              <a:buNone/>
            </a:pPr>
            <a:r>
              <a:rPr lang="hr-HR" sz="1800" dirty="0" smtClean="0"/>
              <a:t>2. WÜSTENROT U EUROPI</a:t>
            </a:r>
          </a:p>
          <a:p>
            <a:pPr>
              <a:buNone/>
            </a:pPr>
            <a:r>
              <a:rPr lang="hr-HR" sz="1800" dirty="0" smtClean="0"/>
              <a:t>3. MISIJA</a:t>
            </a:r>
          </a:p>
          <a:p>
            <a:pPr>
              <a:buNone/>
            </a:pPr>
            <a:r>
              <a:rPr lang="hr-HR" sz="1800" dirty="0" smtClean="0"/>
              <a:t>4.WÜSTENROT U HRVATSKOJ</a:t>
            </a:r>
          </a:p>
          <a:p>
            <a:pPr>
              <a:buNone/>
            </a:pPr>
            <a:r>
              <a:rPr lang="hr-HR" sz="1800" dirty="0" smtClean="0"/>
              <a:t>5.PREDNOSTI STAMBENE ŠTEDNJE</a:t>
            </a:r>
          </a:p>
          <a:p>
            <a:pPr>
              <a:buNone/>
            </a:pPr>
            <a:r>
              <a:rPr lang="hr-HR" sz="1800" dirty="0" smtClean="0"/>
              <a:t>6.UTJECAJ POSLOVANJA STAMBENIH ŠTEDIONICA NA DRŽAVNI PRORAČUN</a:t>
            </a:r>
          </a:p>
          <a:p>
            <a:pPr>
              <a:buNone/>
            </a:pPr>
            <a:r>
              <a:rPr lang="hr-HR" sz="1800" dirty="0" smtClean="0"/>
              <a:t>7.WÜSTENROT STAMBENA ŠTEDNJA – Karakteristike</a:t>
            </a:r>
          </a:p>
          <a:p>
            <a:pPr>
              <a:buNone/>
            </a:pPr>
            <a:r>
              <a:rPr lang="hr-HR" sz="1800" dirty="0" smtClean="0"/>
              <a:t>8.PONUDA ZA ČLANOVE I SIMPATIZERE LIONSA</a:t>
            </a:r>
          </a:p>
          <a:p>
            <a:pPr>
              <a:buNone/>
            </a:pPr>
            <a:r>
              <a:rPr lang="hr-HR" sz="1800" dirty="0" smtClean="0"/>
              <a:t>9.IZRAČUN ISPLATIVOSTI STAMBENE ŠTEDNJE</a:t>
            </a:r>
          </a:p>
          <a:p>
            <a:pPr>
              <a:buNone/>
            </a:pPr>
            <a:r>
              <a:rPr lang="hr-HR" sz="1800" dirty="0" smtClean="0"/>
              <a:t>10.DONACIJA WÜSTENROTA</a:t>
            </a:r>
          </a:p>
          <a:p>
            <a:pPr>
              <a:buNone/>
            </a:pPr>
            <a:r>
              <a:rPr lang="hr-HR" sz="1800" dirty="0" smtClean="0"/>
              <a:t>11.KONTAKTI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WÜSTENROT STAMBENA</a:t>
            </a:r>
            <a:br>
              <a:rPr lang="hr-HR" b="1" dirty="0" smtClean="0"/>
            </a:br>
            <a:r>
              <a:rPr lang="hr-HR" b="1" dirty="0" smtClean="0"/>
              <a:t>ŠTEDIONICA - Povijest</a:t>
            </a: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hr-HR" sz="2800" dirty="0" smtClean="0"/>
              <a:t>WSŠ je jedan od začetnika stambene štednje u Europi. U malom gradiću Wüstenrot kraj Stuttgarta 1921. je osnovano udruženje “Zadruga prijatelja”,današnji Wüstenrot koji i danas funkcionira po istim principima kao i onda te se svrstava među vodeće financijske institucije u Njemačkoj. Cilj zadruge je bio da doprinese povećanju stambenog prostora.</a:t>
            </a:r>
          </a:p>
          <a:p>
            <a:r>
              <a:rPr lang="hr-HR" sz="2800" dirty="0" smtClean="0"/>
              <a:t>Godine 1925. Wüstenrot je osnovan i u Austriji – Salzburg</a:t>
            </a:r>
            <a:endParaRPr lang="hr-HR" sz="2800" dirty="0"/>
          </a:p>
        </p:txBody>
      </p:sp>
      <p:sp>
        <p:nvSpPr>
          <p:cNvPr id="6" name="TextBox 5"/>
          <p:cNvSpPr txBox="1"/>
          <p:nvPr/>
        </p:nvSpPr>
        <p:spPr>
          <a:xfrm flipV="1">
            <a:off x="609600" y="14478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Wüstenrot grad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09800" y="0"/>
            <a:ext cx="4495800" cy="4186660"/>
          </a:xfrm>
        </p:spPr>
      </p:pic>
      <p:pic>
        <p:nvPicPr>
          <p:cNvPr id="5" name="Picture 4" descr="Wuesenrot logo.jpeg"/>
          <p:cNvPicPr>
            <a:picLocks noChangeAspect="1"/>
          </p:cNvPicPr>
          <p:nvPr/>
        </p:nvPicPr>
        <p:blipFill>
          <a:blip r:embed="rId3" cstate="print"/>
          <a:srcRect b="23529"/>
          <a:stretch>
            <a:fillRect/>
          </a:stretch>
        </p:blipFill>
        <p:spPr>
          <a:xfrm>
            <a:off x="1371600" y="4572000"/>
            <a:ext cx="6268410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315200" cy="1162050"/>
          </a:xfrm>
        </p:spPr>
        <p:txBody>
          <a:bodyPr>
            <a:normAutofit/>
          </a:bodyPr>
          <a:lstStyle/>
          <a:p>
            <a:pPr algn="ctr"/>
            <a:r>
              <a:rPr lang="hr-HR" sz="4000" dirty="0" smtClean="0"/>
              <a:t>WÜSTENROT U EUROPI</a:t>
            </a:r>
            <a:endParaRPr lang="hr-HR" sz="4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4648200" cy="2908300"/>
          </a:xfrm>
        </p:spPr>
        <p:txBody>
          <a:bodyPr/>
          <a:lstStyle/>
          <a:p>
            <a:r>
              <a:rPr lang="hr-HR" sz="2800" dirty="0" smtClean="0"/>
              <a:t>Wüstenrot danas osim u Njemačkoj i Austriji posluje i u Luksemburgu,Češkoj,Slovačkoj,Mađarskoj i Hrvatskoj</a:t>
            </a:r>
          </a:p>
          <a:p>
            <a:endParaRPr lang="hr-HR" dirty="0"/>
          </a:p>
        </p:txBody>
      </p:sp>
      <p:pic>
        <p:nvPicPr>
          <p:cNvPr id="7" name="Content Placeholder 6" descr="fix_nix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486400" y="3810000"/>
            <a:ext cx="2667000" cy="254736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MISIJA</a:t>
            </a:r>
            <a:endParaRPr lang="hr-HR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hr-HR" dirty="0" smtClean="0"/>
              <a:t>Briga za zaposlenike i odgovoran odnos prema zajednici sastavni su dio poslovne politike i kulture kompanije,a briga o kvaliteti ponuda te osjećaj za potrebe korisnika naših usluga ,naša su misija i sigurnost da će Wüstenrot i ubuduće uspješno odgovarati na izazove zahtjevnog okruženja.</a:t>
            </a:r>
          </a:p>
          <a:p>
            <a:r>
              <a:rPr lang="hr-HR" dirty="0" smtClean="0"/>
              <a:t>Naša misija je programom WSŠ - a,znanjem tradicijom i iskustvom stečenim u zemljama naših osnivača pomoći u poboljšanju kvalitete života i u dugoročnom rješavanju stambenog pitanja građana Hrvatske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WÜSTENROT U HRVATSKOJ</a:t>
            </a: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hr-HR" sz="2800" dirty="0" smtClean="0"/>
              <a:t>01.01.1998. donesen je zakon o stambenoj štednji i državnom poticanju kojim se definira model stambene štednje – precizne zakonske odredbe koje stambenim štedišama daju punu sigurnost da će putem sustava moći ostvariti niz PREDNOSTI te da će stabilnost sustava osigurati i u promjenjivim zahtjevnim vremenima.</a:t>
            </a:r>
          </a:p>
          <a:p>
            <a:r>
              <a:rPr lang="hr-HR" sz="2800" dirty="0" smtClean="0"/>
              <a:t>01.10.1998. Wüstenrot počinje sa radom u Hrvatskoj – osnivač Bank Austria Creditanstalt Croatia d.d.</a:t>
            </a:r>
          </a:p>
          <a:p>
            <a:r>
              <a:rPr lang="hr-HR" sz="2800" smtClean="0"/>
              <a:t>Temeljni kapital:caa 73 </a:t>
            </a:r>
            <a:r>
              <a:rPr lang="hr-HR" sz="2800" dirty="0" smtClean="0"/>
              <a:t>milijuna kuna</a:t>
            </a:r>
          </a:p>
          <a:p>
            <a:r>
              <a:rPr lang="hr-HR" sz="2800" dirty="0" smtClean="0"/>
              <a:t>Vlasnička struktura:100 % vlasništvo Wüstenrot Bausparkasse AG(Salzburg)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82000" cy="1162050"/>
          </a:xfrm>
        </p:spPr>
        <p:txBody>
          <a:bodyPr>
            <a:noAutofit/>
          </a:bodyPr>
          <a:lstStyle/>
          <a:p>
            <a:pPr algn="ctr"/>
            <a:r>
              <a:rPr lang="hr-HR" sz="4000" dirty="0" smtClean="0"/>
              <a:t>Postavke Zakona o Stambenoj Štednji</a:t>
            </a:r>
            <a:endParaRPr lang="hr-HR" sz="4000" dirty="0"/>
          </a:p>
        </p:txBody>
      </p:sp>
      <p:pic>
        <p:nvPicPr>
          <p:cNvPr id="6" name="Content Placeholder 5" descr="imgLogoWuestenrot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038600" y="2514600"/>
            <a:ext cx="3991321" cy="1219201"/>
          </a:xfrm>
        </p:spPr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hr-HR" sz="2800" dirty="0" smtClean="0"/>
              <a:t>-državi poticaji za stambenu štednju</a:t>
            </a:r>
          </a:p>
          <a:p>
            <a:r>
              <a:rPr lang="hr-HR" sz="2800" dirty="0" smtClean="0"/>
              <a:t>-namjensko korištenje sredstava(ukoliko se klijent odluči za kredit)</a:t>
            </a:r>
          </a:p>
          <a:p>
            <a:r>
              <a:rPr lang="hr-HR" sz="2800" dirty="0" smtClean="0"/>
              <a:t>-nenamjensko korištenje sredstava nakon 5 god štednje</a:t>
            </a:r>
            <a:endParaRPr lang="hr-H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PREDNOSTI STAMBENE ŠTEDNJE</a:t>
            </a:r>
            <a:endParaRPr lang="hr-HR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sz="2800" dirty="0" smtClean="0"/>
              <a:t>Državni poticaji kojima se stimulira štednja građana</a:t>
            </a:r>
          </a:p>
          <a:p>
            <a:r>
              <a:rPr lang="hr-HR" sz="2800" dirty="0" smtClean="0"/>
              <a:t>Osiguranje povoljnog financiranja stambenih potreba građana</a:t>
            </a:r>
          </a:p>
          <a:p>
            <a:r>
              <a:rPr lang="hr-HR" sz="2800" dirty="0" smtClean="0"/>
              <a:t>Značajni prihodi državnog proračuna na temelju poreza</a:t>
            </a:r>
          </a:p>
          <a:p>
            <a:r>
              <a:rPr lang="hr-HR" sz="2800" dirty="0" smtClean="0"/>
              <a:t>Otvaranje i osiguranje radnih mjesta</a:t>
            </a:r>
          </a:p>
          <a:p>
            <a:r>
              <a:rPr lang="hr-HR" sz="2800" dirty="0" smtClean="0"/>
              <a:t>Poticanje štednje i antiinflacijskih efekata</a:t>
            </a:r>
          </a:p>
          <a:p>
            <a:r>
              <a:rPr lang="hr-HR" sz="2800" dirty="0" smtClean="0"/>
              <a:t>Štedišama koji se u sustav uključuju samo radi štednje omogućeno je slobodno raspolaganje svim ušteđenim sredstvima ako razdoblje štednje nije kraće od 60 mjeseci</a:t>
            </a:r>
            <a:endParaRPr lang="hr-H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8989</TotalTime>
  <Words>714</Words>
  <Application>Microsoft Office PowerPoint</Application>
  <PresentationFormat>On-screen Show (4:3)</PresentationFormat>
  <Paragraphs>84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Wüstenrot Stambena Štedionica d.d.</vt:lpstr>
      <vt:lpstr>Sadržaj</vt:lpstr>
      <vt:lpstr>WÜSTENROT STAMBENA ŠTEDIONICA - Povijest</vt:lpstr>
      <vt:lpstr>Slide 4</vt:lpstr>
      <vt:lpstr>WÜSTENROT U EUROPI</vt:lpstr>
      <vt:lpstr>MISIJA</vt:lpstr>
      <vt:lpstr>WÜSTENROT U HRVATSKOJ</vt:lpstr>
      <vt:lpstr>Postavke Zakona o Stambenoj Štednji</vt:lpstr>
      <vt:lpstr>PREDNOSTI STAMBENE ŠTEDNJE</vt:lpstr>
      <vt:lpstr>UTJECAJ POSLOVANJA STAMBENIH ŠTEDIONICA NA DRŽAVNI PRORAČUN</vt:lpstr>
      <vt:lpstr>WÜSTENROT STAMBENA ŠTEDNJA - Karakteristike</vt:lpstr>
      <vt:lpstr>PONUDA ZA ČLANOVE LIONSA</vt:lpstr>
      <vt:lpstr>Slide 13</vt:lpstr>
      <vt:lpstr>DONACIJA WÜSTENROTA LIONSU</vt:lpstr>
      <vt:lpstr>Slide 15</vt:lpstr>
    </vt:vector>
  </TitlesOfParts>
  <Company>OrgHome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Wüstenrot Stambena Štedionica d.d.</dc:title>
  <dc:creator>FullNameHere</dc:creator>
  <cp:lastModifiedBy>Wüstenrot</cp:lastModifiedBy>
  <cp:revision>23</cp:revision>
  <dcterms:created xsi:type="dcterms:W3CDTF">2011-09-24T18:51:25Z</dcterms:created>
  <dcterms:modified xsi:type="dcterms:W3CDTF">2011-11-03T09:36:54Z</dcterms:modified>
</cp:coreProperties>
</file>